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74" r:id="rId3"/>
    <p:sldId id="267" r:id="rId4"/>
    <p:sldId id="300" r:id="rId5"/>
    <p:sldId id="302" r:id="rId6"/>
    <p:sldId id="309" r:id="rId7"/>
    <p:sldId id="317" r:id="rId8"/>
    <p:sldId id="320" r:id="rId9"/>
    <p:sldId id="304" r:id="rId10"/>
    <p:sldId id="310" r:id="rId11"/>
    <p:sldId id="318" r:id="rId12"/>
    <p:sldId id="324" r:id="rId13"/>
    <p:sldId id="305" r:id="rId14"/>
    <p:sldId id="311" r:id="rId15"/>
    <p:sldId id="316" r:id="rId16"/>
    <p:sldId id="323" r:id="rId17"/>
    <p:sldId id="325" r:id="rId18"/>
    <p:sldId id="306" r:id="rId19"/>
    <p:sldId id="312" r:id="rId20"/>
    <p:sldId id="315" r:id="rId21"/>
    <p:sldId id="322" r:id="rId22"/>
    <p:sldId id="326" r:id="rId23"/>
    <p:sldId id="307" r:id="rId24"/>
    <p:sldId id="313" r:id="rId25"/>
    <p:sldId id="287" r:id="rId26"/>
    <p:sldId id="321" r:id="rId27"/>
    <p:sldId id="327" r:id="rId28"/>
    <p:sldId id="303" r:id="rId29"/>
    <p:sldId id="314" r:id="rId30"/>
    <p:sldId id="289" r:id="rId31"/>
    <p:sldId id="31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61" autoAdjust="0"/>
    <p:restoredTop sz="86374"/>
  </p:normalViewPr>
  <p:slideViewPr>
    <p:cSldViewPr snapToGrid="0">
      <p:cViewPr varScale="1">
        <p:scale>
          <a:sx n="127" d="100"/>
          <a:sy n="127" d="100"/>
        </p:scale>
        <p:origin x="200" y="3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2FC00-017C-1F4B-8010-B7A2E1F56C0F}" type="datetimeFigureOut">
              <a:rPr lang="nl-NL" smtClean="0"/>
              <a:t>21-10-19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394112-05AF-C844-8059-84376E46C50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6446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94112-05AF-C844-8059-84376E46C50D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2919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94112-05AF-C844-8059-84376E46C50D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4564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94112-05AF-C844-8059-84376E46C50D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232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94112-05AF-C844-8059-84376E46C50D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4819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30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250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46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83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160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598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227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13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45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1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23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72196-1017-4942-8819-A987A55F71F8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956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p-bitbucket.nl.eu.abnamro.com:7999/projects/COESD/repos/qcon-refactoring/browse" TargetMode="External"/><Relationship Id="rId3" Type="http://schemas.openxmlformats.org/officeDocument/2006/relationships/hyperlink" Target="https://p-bitbucket.nl.eu.abnamro.com:7999/projects/COESD/repos/devcon2019/browse" TargetMode="External"/><Relationship Id="rId7" Type="http://schemas.openxmlformats.org/officeDocument/2006/relationships/hyperlink" Target="https://p-bitbucket.nl.eu.abnamro.com:7999/projects/COESD/repos/test-example-springboot-webflux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-bitbucket.nl.eu.abnamro.com:7999/projects/COESD/repos/test-examples-resteasy/browse" TargetMode="External"/><Relationship Id="rId5" Type="http://schemas.openxmlformats.org/officeDocument/2006/relationships/hyperlink" Target="https://p-bitbucket.nl.eu.abnamro.com:7999/projects/COESD/repos/test-examples-springboot" TargetMode="External"/><Relationship Id="rId4" Type="http://schemas.openxmlformats.org/officeDocument/2006/relationships/hyperlink" Target="https://p-bitbucket.nl.eu.abnamro.com:7999/projects/COESD/repos/test-examples-jee/brows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AD8E9DFC-6B48-F549-9CB7-7ED8551A71AE}"/>
              </a:ext>
            </a:extLst>
          </p:cNvPr>
          <p:cNvSpPr txBox="1"/>
          <p:nvPr/>
        </p:nvSpPr>
        <p:spPr>
          <a:xfrm>
            <a:off x="658987" y="933378"/>
            <a:ext cx="1062110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200" b="1" dirty="0">
                <a:solidFill>
                  <a:schemeClr val="bg1"/>
                </a:solidFill>
              </a:rPr>
              <a:t>REST API TESTING TECHNIQUES FOR JAVA DEVS</a:t>
            </a:r>
          </a:p>
          <a:p>
            <a:pPr algn="ctr"/>
            <a:endParaRPr lang="nl-NL" sz="7200" b="1" dirty="0">
              <a:solidFill>
                <a:schemeClr val="bg1"/>
              </a:solidFill>
            </a:endParaRPr>
          </a:p>
          <a:p>
            <a:pPr algn="ctr"/>
            <a:r>
              <a:rPr lang="nl-NL" sz="7200" b="1" dirty="0">
                <a:solidFill>
                  <a:schemeClr val="bg1"/>
                </a:solidFill>
              </a:rPr>
              <a:t>DEVCON ABNAMRO 2019</a:t>
            </a:r>
          </a:p>
        </p:txBody>
      </p:sp>
    </p:spTree>
    <p:extLst>
      <p:ext uri="{BB962C8B-B14F-4D97-AF65-F5344CB8AC3E}">
        <p14:creationId xmlns:p14="http://schemas.microsoft.com/office/powerpoint/2010/main" val="3680785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981508" y="832138"/>
            <a:ext cx="1006792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 err="1"/>
              <a:t>RestEasy</a:t>
            </a:r>
            <a:endParaRPr lang="nl-NL" sz="4800" b="1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nl-NL" sz="32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3200" dirty="0" err="1"/>
              <a:t>RESTEasy</a:t>
            </a:r>
            <a:r>
              <a:rPr lang="nl-NL" sz="3200" dirty="0"/>
              <a:t> is </a:t>
            </a:r>
            <a:r>
              <a:rPr lang="nl-NL" sz="3200" dirty="0" err="1"/>
              <a:t>JBoss's</a:t>
            </a:r>
            <a:r>
              <a:rPr lang="nl-NL" sz="3200" dirty="0"/>
              <a:t> </a:t>
            </a:r>
            <a:r>
              <a:rPr lang="nl-NL" sz="3200" dirty="0" err="1"/>
              <a:t>implementation</a:t>
            </a:r>
            <a:r>
              <a:rPr lang="nl-NL" sz="3200" dirty="0"/>
              <a:t> of </a:t>
            </a:r>
            <a:r>
              <a:rPr lang="nl-NL" sz="3200" dirty="0" err="1"/>
              <a:t>the</a:t>
            </a:r>
            <a:r>
              <a:rPr lang="nl-NL" sz="3200" dirty="0"/>
              <a:t> JAX-RS </a:t>
            </a:r>
            <a:r>
              <a:rPr lang="nl-NL" sz="3200" dirty="0" err="1"/>
              <a:t>specification</a:t>
            </a:r>
            <a:endParaRPr lang="nl-NL" sz="32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3200" dirty="0"/>
              <a:t>Support </a:t>
            </a:r>
            <a:r>
              <a:rPr lang="nl-NL" sz="3200" dirty="0" err="1"/>
              <a:t>for</a:t>
            </a:r>
            <a:r>
              <a:rPr lang="nl-NL" sz="3200" dirty="0"/>
              <a:t> unit tests (</a:t>
            </a:r>
            <a:r>
              <a:rPr lang="nl-NL" sz="3200" dirty="0" err="1"/>
              <a:t>to</a:t>
            </a:r>
            <a:r>
              <a:rPr lang="nl-NL" sz="3200" dirty="0"/>
              <a:t> </a:t>
            </a:r>
            <a:r>
              <a:rPr lang="nl-NL" sz="3200" dirty="0" err="1"/>
              <a:t>write</a:t>
            </a:r>
            <a:r>
              <a:rPr lang="nl-NL" sz="3200" dirty="0"/>
              <a:t> </a:t>
            </a:r>
            <a:r>
              <a:rPr lang="nl-NL" sz="3200" dirty="0" err="1"/>
              <a:t>integration</a:t>
            </a:r>
            <a:r>
              <a:rPr lang="nl-NL" sz="3200" dirty="0"/>
              <a:t> tests)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3200" dirty="0"/>
              <a:t>In-memory http servers </a:t>
            </a:r>
            <a:r>
              <a:rPr lang="nl-NL" sz="3200" dirty="0" err="1"/>
              <a:t>instantiated</a:t>
            </a:r>
            <a:r>
              <a:rPr lang="nl-NL" sz="3200" dirty="0"/>
              <a:t> </a:t>
            </a:r>
            <a:r>
              <a:rPr lang="nl-NL" sz="3200" dirty="0" err="1"/>
              <a:t>from</a:t>
            </a:r>
            <a:r>
              <a:rPr lang="nl-NL" sz="3200" dirty="0"/>
              <a:t> unit tests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3200" dirty="0"/>
              <a:t>CDI support</a:t>
            </a:r>
            <a:endParaRPr lang="nl-NL" sz="4800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4078038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6DD3F353-64DB-F341-9353-374F71379AAC}"/>
              </a:ext>
            </a:extLst>
          </p:cNvPr>
          <p:cNvSpPr txBox="1"/>
          <p:nvPr/>
        </p:nvSpPr>
        <p:spPr>
          <a:xfrm>
            <a:off x="785446" y="2828835"/>
            <a:ext cx="10621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200" b="1" dirty="0">
                <a:solidFill>
                  <a:schemeClr val="bg1"/>
                </a:solidFill>
              </a:rPr>
              <a:t>CODING EXAMPLE</a:t>
            </a:r>
          </a:p>
        </p:txBody>
      </p:sp>
    </p:spTree>
    <p:extLst>
      <p:ext uri="{BB962C8B-B14F-4D97-AF65-F5344CB8AC3E}">
        <p14:creationId xmlns:p14="http://schemas.microsoft.com/office/powerpoint/2010/main" val="846710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176337" y="0"/>
            <a:ext cx="9839325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 err="1"/>
              <a:t>RestEasy</a:t>
            </a:r>
            <a:endParaRPr lang="nl-NL" sz="4800" b="1" dirty="0"/>
          </a:p>
          <a:p>
            <a:endParaRPr lang="nl-NL" sz="3200" b="1" dirty="0"/>
          </a:p>
          <a:p>
            <a:r>
              <a:rPr lang="nl-NL" sz="3200" b="1" dirty="0"/>
              <a:t>Pros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Very</a:t>
            </a:r>
            <a:r>
              <a:rPr lang="nl-NL" sz="3200" dirty="0"/>
              <a:t> </a:t>
            </a:r>
            <a:r>
              <a:rPr lang="nl-NL" sz="3200" dirty="0" err="1"/>
              <a:t>fast</a:t>
            </a:r>
            <a:r>
              <a:rPr lang="nl-NL" sz="3200" dirty="0"/>
              <a:t> </a:t>
            </a:r>
            <a:r>
              <a:rPr lang="nl-NL" sz="3200" dirty="0" err="1"/>
              <a:t>execution</a:t>
            </a:r>
            <a:r>
              <a:rPr lang="nl-NL" sz="3200" dirty="0"/>
              <a:t> </a:t>
            </a:r>
            <a:r>
              <a:rPr lang="nl-NL" sz="3200" dirty="0" err="1"/>
              <a:t>times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simple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program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CDI support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reactive</a:t>
            </a:r>
            <a:r>
              <a:rPr lang="nl-NL" sz="3200" dirty="0"/>
              <a:t> support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EJB, </a:t>
            </a:r>
            <a:r>
              <a:rPr lang="nl-NL" sz="3200" dirty="0" err="1"/>
              <a:t>Seam</a:t>
            </a:r>
            <a:r>
              <a:rPr lang="nl-NL" sz="3200" dirty="0"/>
              <a:t>, </a:t>
            </a:r>
            <a:r>
              <a:rPr lang="nl-NL" sz="3200" dirty="0" err="1"/>
              <a:t>Guice</a:t>
            </a:r>
            <a:r>
              <a:rPr lang="nl-NL" sz="3200" dirty="0"/>
              <a:t>, Spring, Spring MVC </a:t>
            </a:r>
            <a:r>
              <a:rPr lang="nl-NL" sz="3200" dirty="0" err="1"/>
              <a:t>and</a:t>
            </a:r>
            <a:r>
              <a:rPr lang="nl-NL" sz="3200" dirty="0"/>
              <a:t> Spring Boot </a:t>
            </a:r>
            <a:r>
              <a:rPr lang="nl-NL" sz="3200" dirty="0" err="1"/>
              <a:t>integration</a:t>
            </a:r>
            <a:endParaRPr lang="nl-NL" sz="3200" dirty="0"/>
          </a:p>
          <a:p>
            <a:endParaRPr lang="nl-NL" sz="3200" b="1" dirty="0"/>
          </a:p>
          <a:p>
            <a:r>
              <a:rPr lang="nl-NL" sz="3200" b="1" dirty="0" err="1"/>
              <a:t>Cons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not</a:t>
            </a:r>
            <a:r>
              <a:rPr lang="nl-NL" sz="3200" dirty="0"/>
              <a:t> a </a:t>
            </a:r>
            <a:r>
              <a:rPr lang="nl-NL" sz="3200" dirty="0" err="1"/>
              <a:t>production</a:t>
            </a:r>
            <a:r>
              <a:rPr lang="nl-NL" sz="3200" dirty="0"/>
              <a:t> like </a:t>
            </a:r>
            <a:r>
              <a:rPr lang="nl-NL" sz="3200" dirty="0" err="1"/>
              <a:t>application</a:t>
            </a:r>
            <a:r>
              <a:rPr lang="nl-NL" sz="3200" dirty="0"/>
              <a:t> container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bean</a:t>
            </a:r>
            <a:r>
              <a:rPr lang="nl-NL" sz="3200" dirty="0"/>
              <a:t> </a:t>
            </a:r>
            <a:r>
              <a:rPr lang="nl-NL" sz="3200" dirty="0" err="1"/>
              <a:t>validation</a:t>
            </a:r>
            <a:r>
              <a:rPr lang="nl-NL" sz="3200" dirty="0"/>
              <a:t> </a:t>
            </a:r>
            <a:r>
              <a:rPr lang="nl-NL" sz="3200" dirty="0" err="1"/>
              <a:t>throws</a:t>
            </a:r>
            <a:r>
              <a:rPr lang="nl-NL" sz="3200" dirty="0"/>
              <a:t> </a:t>
            </a:r>
            <a:r>
              <a:rPr lang="nl-NL" sz="3200" dirty="0" err="1"/>
              <a:t>custom</a:t>
            </a:r>
            <a:r>
              <a:rPr lang="nl-NL" sz="3200" dirty="0"/>
              <a:t> </a:t>
            </a:r>
            <a:r>
              <a:rPr lang="nl-NL" sz="3200" dirty="0" err="1"/>
              <a:t>exception</a:t>
            </a:r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2411325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90C81214-0419-8444-B7D5-1CD19C89B03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025" y="742950"/>
            <a:ext cx="9559302" cy="5829300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824757" y="742950"/>
            <a:ext cx="87647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800" b="1" dirty="0" err="1">
                <a:solidFill>
                  <a:schemeClr val="bg1"/>
                </a:solidFill>
              </a:rPr>
              <a:t>RestAssured</a:t>
            </a:r>
            <a:r>
              <a:rPr lang="nl-NL" sz="4800" b="1" dirty="0">
                <a:solidFill>
                  <a:schemeClr val="bg1"/>
                </a:solidFill>
              </a:rPr>
              <a:t> </a:t>
            </a:r>
            <a:r>
              <a:rPr lang="nl-NL" sz="4800" b="1" dirty="0" err="1">
                <a:solidFill>
                  <a:schemeClr val="bg1"/>
                </a:solidFill>
              </a:rPr>
              <a:t>and</a:t>
            </a:r>
            <a:r>
              <a:rPr lang="nl-NL" sz="4800" b="1" dirty="0">
                <a:solidFill>
                  <a:schemeClr val="bg1"/>
                </a:solidFill>
              </a:rPr>
              <a:t> </a:t>
            </a:r>
            <a:r>
              <a:rPr lang="nl-NL" sz="4800" b="1" dirty="0" err="1">
                <a:solidFill>
                  <a:schemeClr val="bg1"/>
                </a:solidFill>
              </a:rPr>
              <a:t>MockMVC</a:t>
            </a:r>
            <a:endParaRPr lang="nl-NL" sz="4800" b="1" dirty="0">
              <a:solidFill>
                <a:schemeClr val="bg1"/>
              </a:solidFill>
            </a:endParaRPr>
          </a:p>
          <a:p>
            <a:pPr algn="ctr"/>
            <a:r>
              <a:rPr lang="nl-NL" sz="4800" b="1" dirty="0">
                <a:solidFill>
                  <a:schemeClr val="bg1"/>
                </a:solidFill>
              </a:rPr>
              <a:t>(</a:t>
            </a:r>
            <a:r>
              <a:rPr lang="nl-NL" sz="4800" b="1" dirty="0" err="1">
                <a:solidFill>
                  <a:schemeClr val="bg1"/>
                </a:solidFill>
              </a:rPr>
              <a:t>with</a:t>
            </a:r>
            <a:r>
              <a:rPr lang="nl-NL" sz="4800" b="1" dirty="0">
                <a:solidFill>
                  <a:schemeClr val="bg1"/>
                </a:solidFill>
              </a:rPr>
              <a:t> </a:t>
            </a:r>
            <a:r>
              <a:rPr lang="nl-NL" sz="4800" b="1" dirty="0" err="1">
                <a:solidFill>
                  <a:schemeClr val="bg1"/>
                </a:solidFill>
              </a:rPr>
              <a:t>SpringBoot</a:t>
            </a:r>
            <a:r>
              <a:rPr lang="nl-NL" sz="4800" b="1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16813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676275" y="797510"/>
            <a:ext cx="110394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 err="1"/>
              <a:t>RestAssured</a:t>
            </a:r>
            <a:r>
              <a:rPr lang="nl-NL" sz="4800" b="1" dirty="0"/>
              <a:t> (</a:t>
            </a:r>
            <a:r>
              <a:rPr lang="nl-NL" sz="4800" b="1" dirty="0" err="1"/>
              <a:t>with</a:t>
            </a:r>
            <a:r>
              <a:rPr lang="nl-NL" sz="4800" b="1" dirty="0"/>
              <a:t> </a:t>
            </a:r>
            <a:r>
              <a:rPr lang="nl-NL" sz="4800" b="1" dirty="0" err="1"/>
              <a:t>SpringBoot</a:t>
            </a:r>
            <a:r>
              <a:rPr lang="nl-NL" sz="4800" b="1" dirty="0"/>
              <a:t>)</a:t>
            </a:r>
          </a:p>
          <a:p>
            <a:endParaRPr lang="nl-NL" sz="4800" b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b="1" dirty="0"/>
              <a:t>HTTP </a:t>
            </a:r>
            <a:r>
              <a:rPr lang="nl-NL" sz="4800" b="1" dirty="0" err="1"/>
              <a:t>abstraction</a:t>
            </a:r>
            <a:r>
              <a:rPr lang="nl-NL" sz="4800" b="1" dirty="0"/>
              <a:t> </a:t>
            </a:r>
            <a:r>
              <a:rPr lang="nl-NL" sz="4800" b="1" dirty="0" err="1"/>
              <a:t>layer</a:t>
            </a:r>
            <a:endParaRPr lang="nl-NL" sz="4800" b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b="1" dirty="0"/>
              <a:t>Full focus on </a:t>
            </a:r>
            <a:r>
              <a:rPr lang="nl-NL" sz="4800" b="1" dirty="0" err="1"/>
              <a:t>validation</a:t>
            </a:r>
            <a:r>
              <a:rPr lang="nl-NL" sz="4800" b="1" dirty="0"/>
              <a:t> / </a:t>
            </a:r>
            <a:r>
              <a:rPr lang="nl-NL" sz="4800" b="1" dirty="0" err="1"/>
              <a:t>testing</a:t>
            </a:r>
            <a:endParaRPr lang="nl-NL" sz="4800" b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b="1" dirty="0" err="1"/>
              <a:t>Requires</a:t>
            </a:r>
            <a:r>
              <a:rPr lang="nl-NL" sz="4800" b="1" dirty="0"/>
              <a:t> </a:t>
            </a:r>
            <a:r>
              <a:rPr lang="nl-NL" sz="4800" b="1" dirty="0" err="1"/>
              <a:t>your</a:t>
            </a:r>
            <a:r>
              <a:rPr lang="nl-NL" sz="4800" b="1" dirty="0"/>
              <a:t> </a:t>
            </a:r>
            <a:r>
              <a:rPr lang="nl-NL" sz="4800" b="1" dirty="0" err="1"/>
              <a:t>application</a:t>
            </a:r>
            <a:r>
              <a:rPr lang="nl-NL" sz="4800" b="1" dirty="0"/>
              <a:t> </a:t>
            </a:r>
            <a:r>
              <a:rPr lang="nl-NL" sz="4800" b="1" dirty="0" err="1"/>
              <a:t>to</a:t>
            </a:r>
            <a:r>
              <a:rPr lang="nl-NL" sz="4800" b="1" dirty="0"/>
              <a:t> run (</a:t>
            </a:r>
            <a:r>
              <a:rPr lang="nl-NL" sz="4800" b="1" dirty="0" err="1"/>
              <a:t>somewhere</a:t>
            </a:r>
            <a:r>
              <a:rPr lang="nl-NL" sz="48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28995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53C7CE1A-7DF0-114A-881F-510A6267846B}"/>
              </a:ext>
            </a:extLst>
          </p:cNvPr>
          <p:cNvSpPr txBox="1"/>
          <p:nvPr/>
        </p:nvSpPr>
        <p:spPr>
          <a:xfrm>
            <a:off x="785446" y="2828835"/>
            <a:ext cx="10621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200" b="1" dirty="0">
                <a:solidFill>
                  <a:schemeClr val="bg1"/>
                </a:solidFill>
              </a:rPr>
              <a:t>CODING EXAMPLE</a:t>
            </a:r>
          </a:p>
        </p:txBody>
      </p:sp>
    </p:spTree>
    <p:extLst>
      <p:ext uri="{BB962C8B-B14F-4D97-AF65-F5344CB8AC3E}">
        <p14:creationId xmlns:p14="http://schemas.microsoft.com/office/powerpoint/2010/main" val="3221565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581025" y="514350"/>
            <a:ext cx="1118234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 err="1"/>
              <a:t>RestAssured</a:t>
            </a:r>
            <a:endParaRPr lang="nl-NL" sz="4800" b="1" dirty="0"/>
          </a:p>
          <a:p>
            <a:endParaRPr lang="nl-NL" sz="3200" b="1" dirty="0"/>
          </a:p>
          <a:p>
            <a:r>
              <a:rPr lang="nl-NL" sz="3200" b="1" dirty="0"/>
              <a:t>Pros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well </a:t>
            </a:r>
            <a:r>
              <a:rPr lang="nl-NL" sz="3200" dirty="0" err="1"/>
              <a:t>established</a:t>
            </a:r>
            <a:r>
              <a:rPr lang="nl-NL" sz="3200" dirty="0"/>
              <a:t> </a:t>
            </a:r>
            <a:r>
              <a:rPr lang="nl-NL" sz="3200" dirty="0" err="1"/>
              <a:t>testing</a:t>
            </a:r>
            <a:r>
              <a:rPr lang="nl-NL" sz="3200" dirty="0"/>
              <a:t> </a:t>
            </a:r>
            <a:r>
              <a:rPr lang="nl-NL" sz="3200" dirty="0" err="1"/>
              <a:t>framework</a:t>
            </a:r>
            <a:r>
              <a:rPr lang="nl-NL" sz="3200" dirty="0"/>
              <a:t> </a:t>
            </a:r>
            <a:r>
              <a:rPr lang="nl-NL" sz="3200" dirty="0" err="1"/>
              <a:t>with</a:t>
            </a:r>
            <a:r>
              <a:rPr lang="nl-NL" sz="3200" dirty="0"/>
              <a:t> a large community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in-built </a:t>
            </a:r>
            <a:r>
              <a:rPr lang="nl-NL" sz="3200" dirty="0" err="1"/>
              <a:t>library</a:t>
            </a:r>
            <a:r>
              <a:rPr lang="nl-NL" sz="3200" dirty="0"/>
              <a:t> of </a:t>
            </a:r>
            <a:r>
              <a:rPr lang="nl-NL" sz="3200" dirty="0" err="1"/>
              <a:t>assertions</a:t>
            </a:r>
            <a:r>
              <a:rPr lang="nl-NL" sz="3200" dirty="0"/>
              <a:t>, </a:t>
            </a:r>
            <a:r>
              <a:rPr lang="nl-NL" sz="3200" dirty="0" err="1"/>
              <a:t>matchers</a:t>
            </a:r>
            <a:r>
              <a:rPr lang="nl-NL" sz="3200" dirty="0"/>
              <a:t> </a:t>
            </a:r>
            <a:r>
              <a:rPr lang="nl-NL" sz="3200" dirty="0" err="1"/>
              <a:t>and</a:t>
            </a:r>
            <a:r>
              <a:rPr lang="nl-NL" sz="3200" dirty="0"/>
              <a:t> </a:t>
            </a:r>
            <a:r>
              <a:rPr lang="nl-NL" sz="3200" dirty="0" err="1"/>
              <a:t>extractors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specifically</a:t>
            </a:r>
            <a:r>
              <a:rPr lang="nl-NL" sz="3200" dirty="0"/>
              <a:t> </a:t>
            </a:r>
            <a:r>
              <a:rPr lang="nl-NL" sz="3200" dirty="0" err="1"/>
              <a:t>designed</a:t>
            </a:r>
            <a:r>
              <a:rPr lang="nl-NL" sz="3200" dirty="0"/>
              <a:t> </a:t>
            </a:r>
            <a:r>
              <a:rPr lang="nl-NL" sz="3200" dirty="0" err="1"/>
              <a:t>and</a:t>
            </a:r>
            <a:r>
              <a:rPr lang="nl-NL" sz="3200" dirty="0"/>
              <a:t> built </a:t>
            </a:r>
            <a:r>
              <a:rPr lang="nl-NL" sz="3200" dirty="0" err="1"/>
              <a:t>for</a:t>
            </a:r>
            <a:r>
              <a:rPr lang="nl-NL" sz="3200" dirty="0"/>
              <a:t> API </a:t>
            </a:r>
            <a:r>
              <a:rPr lang="nl-NL" sz="3200" dirty="0" err="1"/>
              <a:t>automation</a:t>
            </a:r>
            <a:r>
              <a:rPr lang="nl-NL" sz="3200" dirty="0"/>
              <a:t> </a:t>
            </a:r>
            <a:r>
              <a:rPr lang="nl-NL" sz="3200" dirty="0" err="1"/>
              <a:t>testing</a:t>
            </a:r>
            <a:endParaRPr lang="nl-NL" sz="3200" dirty="0"/>
          </a:p>
          <a:p>
            <a:endParaRPr lang="nl-NL" sz="3200" b="1" dirty="0"/>
          </a:p>
          <a:p>
            <a:r>
              <a:rPr lang="nl-NL" sz="3200" b="1" dirty="0" err="1"/>
              <a:t>Cons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you</a:t>
            </a:r>
            <a:r>
              <a:rPr lang="nl-NL" sz="3200" dirty="0"/>
              <a:t> </a:t>
            </a:r>
            <a:r>
              <a:rPr lang="nl-NL" sz="3200" dirty="0" err="1"/>
              <a:t>need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</a:t>
            </a:r>
            <a:r>
              <a:rPr lang="nl-NL" sz="3200" dirty="0" err="1"/>
              <a:t>add</a:t>
            </a:r>
            <a:r>
              <a:rPr lang="nl-NL" sz="3200" dirty="0"/>
              <a:t> - </a:t>
            </a:r>
            <a:r>
              <a:rPr lang="nl-NL" sz="3200" dirty="0" err="1"/>
              <a:t>too</a:t>
            </a:r>
            <a:r>
              <a:rPr lang="nl-NL" sz="3200" dirty="0"/>
              <a:t> </a:t>
            </a:r>
            <a:r>
              <a:rPr lang="nl-NL" sz="3200" dirty="0" err="1"/>
              <a:t>many</a:t>
            </a:r>
            <a:r>
              <a:rPr lang="nl-NL" sz="3200" dirty="0"/>
              <a:t>? - </a:t>
            </a:r>
            <a:r>
              <a:rPr lang="nl-NL" sz="3200" dirty="0" err="1"/>
              <a:t>dependencies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</a:t>
            </a:r>
            <a:r>
              <a:rPr lang="nl-NL" sz="3200" dirty="0" err="1"/>
              <a:t>your</a:t>
            </a:r>
            <a:r>
              <a:rPr lang="nl-NL" sz="3200" dirty="0"/>
              <a:t> </a:t>
            </a:r>
            <a:r>
              <a:rPr lang="nl-NL" sz="3200" dirty="0" err="1"/>
              <a:t>pom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incompatibilities</a:t>
            </a:r>
            <a:r>
              <a:rPr lang="nl-NL" sz="3200" dirty="0"/>
              <a:t> </a:t>
            </a:r>
            <a:r>
              <a:rPr lang="nl-NL" sz="3200" dirty="0" err="1"/>
              <a:t>with</a:t>
            </a:r>
            <a:r>
              <a:rPr lang="nl-NL" sz="3200" dirty="0"/>
              <a:t> </a:t>
            </a:r>
            <a:r>
              <a:rPr lang="nl-NL" sz="3200" dirty="0" err="1"/>
              <a:t>the</a:t>
            </a:r>
            <a:r>
              <a:rPr lang="nl-NL" sz="3200" dirty="0"/>
              <a:t> Spring BOM</a:t>
            </a:r>
          </a:p>
        </p:txBody>
      </p:sp>
    </p:spTree>
    <p:extLst>
      <p:ext uri="{BB962C8B-B14F-4D97-AF65-F5344CB8AC3E}">
        <p14:creationId xmlns:p14="http://schemas.microsoft.com/office/powerpoint/2010/main" val="1923185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738187" y="571500"/>
            <a:ext cx="1071562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 err="1"/>
              <a:t>MockMVC</a:t>
            </a:r>
            <a:endParaRPr lang="nl-NL" sz="4800" b="1" dirty="0"/>
          </a:p>
          <a:p>
            <a:endParaRPr lang="nl-NL" sz="3200" b="1" dirty="0"/>
          </a:p>
          <a:p>
            <a:r>
              <a:rPr lang="nl-NL" sz="3200" b="1" dirty="0"/>
              <a:t>Pros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well </a:t>
            </a:r>
            <a:r>
              <a:rPr lang="nl-NL" sz="3200" dirty="0" err="1"/>
              <a:t>established</a:t>
            </a:r>
            <a:r>
              <a:rPr lang="nl-NL" sz="3200" dirty="0"/>
              <a:t> </a:t>
            </a:r>
            <a:r>
              <a:rPr lang="nl-NL" sz="3200" dirty="0" err="1"/>
              <a:t>testing</a:t>
            </a:r>
            <a:r>
              <a:rPr lang="nl-NL" sz="3200" dirty="0"/>
              <a:t> </a:t>
            </a:r>
            <a:r>
              <a:rPr lang="nl-NL" sz="3200" dirty="0" err="1"/>
              <a:t>framework</a:t>
            </a:r>
            <a:r>
              <a:rPr lang="nl-NL" sz="3200" dirty="0"/>
              <a:t> </a:t>
            </a:r>
            <a:r>
              <a:rPr lang="nl-NL" sz="3200" dirty="0" err="1"/>
              <a:t>with</a:t>
            </a:r>
            <a:r>
              <a:rPr lang="nl-NL" sz="3200" dirty="0"/>
              <a:t> a large community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in-built </a:t>
            </a:r>
            <a:r>
              <a:rPr lang="nl-NL" sz="3200" dirty="0" err="1"/>
              <a:t>library</a:t>
            </a:r>
            <a:r>
              <a:rPr lang="nl-NL" sz="3200" dirty="0"/>
              <a:t> of </a:t>
            </a:r>
            <a:r>
              <a:rPr lang="nl-NL" sz="3200" dirty="0" err="1"/>
              <a:t>assertions</a:t>
            </a:r>
            <a:r>
              <a:rPr lang="nl-NL" sz="3200" dirty="0"/>
              <a:t>, </a:t>
            </a:r>
            <a:r>
              <a:rPr lang="nl-NL" sz="3200" dirty="0" err="1"/>
              <a:t>matchers</a:t>
            </a:r>
            <a:r>
              <a:rPr lang="nl-NL" sz="3200" dirty="0"/>
              <a:t> </a:t>
            </a:r>
            <a:r>
              <a:rPr lang="nl-NL" sz="3200" dirty="0" err="1"/>
              <a:t>and</a:t>
            </a:r>
            <a:r>
              <a:rPr lang="nl-NL" sz="3200" dirty="0"/>
              <a:t> </a:t>
            </a:r>
            <a:r>
              <a:rPr lang="nl-NL" sz="3200" dirty="0" err="1"/>
              <a:t>extractors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specifically</a:t>
            </a:r>
            <a:r>
              <a:rPr lang="nl-NL" sz="3200" dirty="0"/>
              <a:t> </a:t>
            </a:r>
            <a:r>
              <a:rPr lang="nl-NL" sz="3200" dirty="0" err="1"/>
              <a:t>designed</a:t>
            </a:r>
            <a:r>
              <a:rPr lang="nl-NL" sz="3200" dirty="0"/>
              <a:t> </a:t>
            </a:r>
            <a:r>
              <a:rPr lang="nl-NL" sz="3200" dirty="0" err="1"/>
              <a:t>and</a:t>
            </a:r>
            <a:r>
              <a:rPr lang="nl-NL" sz="3200" dirty="0"/>
              <a:t> built </a:t>
            </a:r>
            <a:r>
              <a:rPr lang="nl-NL" sz="3200" dirty="0" err="1"/>
              <a:t>for</a:t>
            </a:r>
            <a:r>
              <a:rPr lang="nl-NL" sz="3200" dirty="0"/>
              <a:t> API </a:t>
            </a:r>
            <a:r>
              <a:rPr lang="nl-NL" sz="3200" dirty="0" err="1"/>
              <a:t>automation</a:t>
            </a:r>
            <a:r>
              <a:rPr lang="nl-NL" sz="3200" dirty="0"/>
              <a:t> </a:t>
            </a:r>
            <a:r>
              <a:rPr lang="nl-NL" sz="3200" dirty="0" err="1"/>
              <a:t>testing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really</a:t>
            </a:r>
            <a:r>
              <a:rPr lang="nl-NL" sz="3200" dirty="0"/>
              <a:t> easy </a:t>
            </a:r>
            <a:r>
              <a:rPr lang="nl-NL" sz="3200" dirty="0" err="1"/>
              <a:t>to</a:t>
            </a:r>
            <a:r>
              <a:rPr lang="nl-NL" sz="3200" dirty="0"/>
              <a:t> </a:t>
            </a:r>
            <a:r>
              <a:rPr lang="nl-NL" sz="3200" dirty="0" err="1"/>
              <a:t>mock</a:t>
            </a:r>
            <a:r>
              <a:rPr lang="nl-NL" sz="3200" dirty="0"/>
              <a:t> </a:t>
            </a:r>
            <a:r>
              <a:rPr lang="nl-NL" sz="3200" dirty="0" err="1"/>
              <a:t>dependencies</a:t>
            </a:r>
            <a:endParaRPr lang="nl-NL" sz="3200" dirty="0"/>
          </a:p>
          <a:p>
            <a:endParaRPr lang="nl-NL" sz="3200" b="1" dirty="0"/>
          </a:p>
          <a:p>
            <a:r>
              <a:rPr lang="nl-NL" sz="3200" b="1" dirty="0" err="1"/>
              <a:t>Cons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lockin</a:t>
            </a:r>
            <a:r>
              <a:rPr lang="nl-NL" sz="3200" dirty="0"/>
              <a:t> </a:t>
            </a:r>
            <a:r>
              <a:rPr lang="nl-NL" sz="3200" dirty="0" err="1"/>
              <a:t>with</a:t>
            </a:r>
            <a:r>
              <a:rPr lang="nl-NL" sz="3200" dirty="0"/>
              <a:t> Spring</a:t>
            </a:r>
          </a:p>
        </p:txBody>
      </p:sp>
    </p:spTree>
    <p:extLst>
      <p:ext uri="{BB962C8B-B14F-4D97-AF65-F5344CB8AC3E}">
        <p14:creationId xmlns:p14="http://schemas.microsoft.com/office/powerpoint/2010/main" val="369313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C4AADE4B-4947-4F45-8FC8-78DE54151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873" y="597505"/>
            <a:ext cx="7845136" cy="5851582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2202873" y="1166842"/>
            <a:ext cx="7845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800" b="1" dirty="0">
                <a:solidFill>
                  <a:schemeClr val="bg1"/>
                </a:solidFill>
              </a:rPr>
              <a:t>Karate</a:t>
            </a:r>
          </a:p>
        </p:txBody>
      </p:sp>
    </p:spTree>
    <p:extLst>
      <p:ext uri="{BB962C8B-B14F-4D97-AF65-F5344CB8AC3E}">
        <p14:creationId xmlns:p14="http://schemas.microsoft.com/office/powerpoint/2010/main" val="3332617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857249" y="1014442"/>
            <a:ext cx="104108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Karate</a:t>
            </a:r>
          </a:p>
          <a:p>
            <a:endParaRPr lang="nl-NL" sz="4800" b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b="1" dirty="0" err="1"/>
              <a:t>Implements</a:t>
            </a:r>
            <a:r>
              <a:rPr lang="nl-NL" sz="4800" b="1" dirty="0"/>
              <a:t> HTTP </a:t>
            </a:r>
            <a:r>
              <a:rPr lang="nl-NL" sz="4800" b="1" dirty="0" err="1"/>
              <a:t>abstraction</a:t>
            </a:r>
            <a:r>
              <a:rPr lang="nl-NL" sz="4800" b="1" dirty="0"/>
              <a:t> </a:t>
            </a:r>
            <a:r>
              <a:rPr lang="nl-NL" sz="4800" b="1" dirty="0" err="1"/>
              <a:t>layer</a:t>
            </a:r>
            <a:endParaRPr lang="nl-NL" sz="4800" b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b="1" dirty="0"/>
              <a:t>Write </a:t>
            </a:r>
            <a:r>
              <a:rPr lang="nl-NL" sz="4800" b="1" dirty="0" err="1"/>
              <a:t>Gherkin</a:t>
            </a:r>
            <a:r>
              <a:rPr lang="nl-NL" sz="4800" b="1" dirty="0"/>
              <a:t>…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b="1" dirty="0"/>
              <a:t>… </a:t>
            </a:r>
            <a:r>
              <a:rPr lang="nl-NL" sz="4800" b="1" dirty="0" err="1"/>
              <a:t>and</a:t>
            </a:r>
            <a:r>
              <a:rPr lang="nl-NL" sz="4800" b="1" dirty="0"/>
              <a:t> </a:t>
            </a:r>
            <a:r>
              <a:rPr lang="nl-NL" sz="4800" b="1" dirty="0" err="1"/>
              <a:t>nothing</a:t>
            </a:r>
            <a:r>
              <a:rPr lang="nl-NL" sz="4800" b="1" dirty="0"/>
              <a:t> </a:t>
            </a:r>
            <a:r>
              <a:rPr lang="nl-NL" sz="4800" b="1" dirty="0" err="1"/>
              <a:t>else</a:t>
            </a:r>
            <a:r>
              <a:rPr lang="nl-NL" sz="48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8945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AD8E9DFC-6B48-F549-9CB7-7ED8551A71AE}"/>
              </a:ext>
            </a:extLst>
          </p:cNvPr>
          <p:cNvSpPr txBox="1"/>
          <p:nvPr/>
        </p:nvSpPr>
        <p:spPr>
          <a:xfrm>
            <a:off x="949567" y="1905506"/>
            <a:ext cx="1033755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dirty="0"/>
              <a:t>Roger Janssen</a:t>
            </a:r>
          </a:p>
          <a:p>
            <a:r>
              <a:rPr lang="nl-NL" sz="4800" dirty="0" err="1"/>
              <a:t>Luminis</a:t>
            </a:r>
            <a:endParaRPr lang="nl-NL" sz="4800" dirty="0"/>
          </a:p>
          <a:p>
            <a:endParaRPr lang="nl-NL" sz="4800" dirty="0"/>
          </a:p>
          <a:p>
            <a:r>
              <a:rPr lang="nl-NL" sz="4800" dirty="0"/>
              <a:t>ABN AMRO CI [COE SD] JAVA SWAT</a:t>
            </a:r>
          </a:p>
        </p:txBody>
      </p:sp>
    </p:spTree>
    <p:extLst>
      <p:ext uri="{BB962C8B-B14F-4D97-AF65-F5344CB8AC3E}">
        <p14:creationId xmlns:p14="http://schemas.microsoft.com/office/powerpoint/2010/main" val="123217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2DC53A7A-9168-884F-B207-8E82FB6B74A9}"/>
              </a:ext>
            </a:extLst>
          </p:cNvPr>
          <p:cNvSpPr txBox="1"/>
          <p:nvPr/>
        </p:nvSpPr>
        <p:spPr>
          <a:xfrm>
            <a:off x="785446" y="2828835"/>
            <a:ext cx="10621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200" b="1" dirty="0">
                <a:solidFill>
                  <a:schemeClr val="bg1"/>
                </a:solidFill>
              </a:rPr>
              <a:t>CODING EXAMPLE</a:t>
            </a:r>
          </a:p>
        </p:txBody>
      </p:sp>
    </p:spTree>
    <p:extLst>
      <p:ext uri="{BB962C8B-B14F-4D97-AF65-F5344CB8AC3E}">
        <p14:creationId xmlns:p14="http://schemas.microsoft.com/office/powerpoint/2010/main" val="1606912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176337" y="133350"/>
            <a:ext cx="983932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Karate</a:t>
            </a:r>
            <a:endParaRPr lang="nl-NL" sz="3200" b="1" dirty="0"/>
          </a:p>
          <a:p>
            <a:endParaRPr lang="nl-NL" sz="3200" b="1" dirty="0"/>
          </a:p>
          <a:p>
            <a:r>
              <a:rPr lang="nl-NL" sz="3200" b="1" dirty="0"/>
              <a:t>Pros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BDD in </a:t>
            </a:r>
            <a:r>
              <a:rPr lang="nl-NL" sz="3200" dirty="0" err="1"/>
              <a:t>one</a:t>
            </a:r>
            <a:r>
              <a:rPr lang="nl-NL" sz="3200" dirty="0"/>
              <a:t> </a:t>
            </a:r>
            <a:r>
              <a:rPr lang="nl-NL" sz="3200" dirty="0" err="1"/>
              <a:t>place</a:t>
            </a:r>
            <a:r>
              <a:rPr lang="nl-NL" sz="3200" dirty="0"/>
              <a:t> (</a:t>
            </a:r>
            <a:r>
              <a:rPr lang="nl-NL" sz="3200" dirty="0" err="1"/>
              <a:t>only</a:t>
            </a:r>
            <a:r>
              <a:rPr lang="nl-NL" sz="3200" dirty="0"/>
              <a:t> </a:t>
            </a:r>
            <a:r>
              <a:rPr lang="nl-NL" sz="3200" dirty="0" err="1"/>
              <a:t>gherkin</a:t>
            </a:r>
            <a:r>
              <a:rPr lang="nl-NL" sz="32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readable</a:t>
            </a:r>
            <a:r>
              <a:rPr lang="nl-NL" sz="3200" dirty="0"/>
              <a:t> (</a:t>
            </a:r>
            <a:r>
              <a:rPr lang="nl-NL" sz="3200" dirty="0" err="1"/>
              <a:t>it</a:t>
            </a:r>
            <a:r>
              <a:rPr lang="nl-NL" sz="3200" dirty="0"/>
              <a:t> </a:t>
            </a:r>
            <a:r>
              <a:rPr lang="nl-NL" sz="3200" dirty="0" err="1"/>
              <a:t>depends</a:t>
            </a:r>
            <a:r>
              <a:rPr lang="nl-NL" sz="3200" dirty="0"/>
              <a:t>?) </a:t>
            </a:r>
            <a:r>
              <a:rPr lang="nl-NL" sz="3200" dirty="0" err="1"/>
              <a:t>integration</a:t>
            </a:r>
            <a:r>
              <a:rPr lang="nl-NL" sz="3200" dirty="0"/>
              <a:t> tests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if</a:t>
            </a:r>
            <a:r>
              <a:rPr lang="nl-NL" sz="3200" dirty="0"/>
              <a:t> </a:t>
            </a:r>
            <a:r>
              <a:rPr lang="nl-NL" sz="3200" dirty="0" err="1"/>
              <a:t>you</a:t>
            </a:r>
            <a:r>
              <a:rPr lang="nl-NL" sz="3200" dirty="0"/>
              <a:t> are </a:t>
            </a:r>
            <a:r>
              <a:rPr lang="nl-NL" sz="3200" dirty="0" err="1"/>
              <a:t>lucky</a:t>
            </a:r>
            <a:r>
              <a:rPr lang="nl-NL" sz="3200" dirty="0"/>
              <a:t>, no 'real' </a:t>
            </a:r>
            <a:r>
              <a:rPr lang="nl-NL" sz="3200" dirty="0" err="1"/>
              <a:t>programming</a:t>
            </a:r>
            <a:r>
              <a:rPr lang="nl-NL" sz="3200" dirty="0"/>
              <a:t> skills </a:t>
            </a:r>
            <a:r>
              <a:rPr lang="nl-NL" sz="3200" dirty="0" err="1"/>
              <a:t>required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no </a:t>
            </a:r>
            <a:r>
              <a:rPr lang="nl-NL" sz="3200" dirty="0" err="1"/>
              <a:t>back-end</a:t>
            </a:r>
            <a:r>
              <a:rPr lang="nl-NL" sz="3200" dirty="0"/>
              <a:t> code </a:t>
            </a:r>
            <a:r>
              <a:rPr lang="nl-NL" sz="3200" dirty="0" err="1"/>
              <a:t>required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for</a:t>
            </a:r>
            <a:r>
              <a:rPr lang="nl-NL" sz="3200" dirty="0"/>
              <a:t> complex stuff : javascript support (</a:t>
            </a:r>
            <a:r>
              <a:rPr lang="nl-NL" sz="3200" dirty="0" err="1"/>
              <a:t>from</a:t>
            </a:r>
            <a:r>
              <a:rPr lang="nl-NL" sz="3200" dirty="0"/>
              <a:t> </a:t>
            </a:r>
            <a:r>
              <a:rPr lang="nl-NL" sz="3200" dirty="0" err="1"/>
              <a:t>gherkin</a:t>
            </a:r>
            <a:r>
              <a:rPr lang="nl-NL" sz="3200" dirty="0"/>
              <a:t> files)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ability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call </a:t>
            </a:r>
            <a:r>
              <a:rPr lang="nl-NL" sz="3200" dirty="0" err="1"/>
              <a:t>java</a:t>
            </a:r>
            <a:r>
              <a:rPr lang="nl-NL" sz="3200" dirty="0"/>
              <a:t> classes (</a:t>
            </a:r>
            <a:r>
              <a:rPr lang="nl-NL" sz="3200" dirty="0" err="1"/>
              <a:t>utility</a:t>
            </a:r>
            <a:r>
              <a:rPr lang="nl-NL" sz="3200" dirty="0"/>
              <a:t> </a:t>
            </a:r>
            <a:r>
              <a:rPr lang="nl-NL" sz="3200" dirty="0" err="1"/>
              <a:t>libs</a:t>
            </a:r>
            <a:r>
              <a:rPr lang="nl-NL" sz="32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integration</a:t>
            </a:r>
            <a:r>
              <a:rPr lang="nl-NL" sz="3200" dirty="0"/>
              <a:t> </a:t>
            </a:r>
            <a:r>
              <a:rPr lang="nl-NL" sz="3200" dirty="0" err="1"/>
              <a:t>with</a:t>
            </a:r>
            <a:r>
              <a:rPr lang="nl-NL" sz="3200" dirty="0"/>
              <a:t> </a:t>
            </a:r>
            <a:r>
              <a:rPr lang="nl-NL" sz="3200" dirty="0" err="1"/>
              <a:t>cucumber</a:t>
            </a:r>
            <a:r>
              <a:rPr lang="nl-NL" sz="3200" dirty="0"/>
              <a:t> </a:t>
            </a:r>
            <a:r>
              <a:rPr lang="nl-NL" sz="3200" dirty="0" err="1"/>
              <a:t>reports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3200" b="1" dirty="0"/>
          </a:p>
        </p:txBody>
      </p:sp>
    </p:spTree>
    <p:extLst>
      <p:ext uri="{BB962C8B-B14F-4D97-AF65-F5344CB8AC3E}">
        <p14:creationId xmlns:p14="http://schemas.microsoft.com/office/powerpoint/2010/main" val="4288237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176337" y="133350"/>
            <a:ext cx="983932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Karate</a:t>
            </a:r>
            <a:endParaRPr lang="nl-NL" sz="3200" b="1" dirty="0"/>
          </a:p>
          <a:p>
            <a:endParaRPr lang="nl-NL" sz="3200" b="1" dirty="0"/>
          </a:p>
          <a:p>
            <a:r>
              <a:rPr lang="nl-NL" sz="3200" b="1" dirty="0" err="1"/>
              <a:t>Cons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you</a:t>
            </a:r>
            <a:r>
              <a:rPr lang="nl-NL" sz="3200" dirty="0"/>
              <a:t> </a:t>
            </a:r>
            <a:r>
              <a:rPr lang="nl-NL" sz="3200" dirty="0" err="1"/>
              <a:t>need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</a:t>
            </a:r>
            <a:r>
              <a:rPr lang="nl-NL" sz="3200" dirty="0" err="1"/>
              <a:t>be</a:t>
            </a:r>
            <a:r>
              <a:rPr lang="nl-NL" sz="3200" dirty="0"/>
              <a:t> a </a:t>
            </a:r>
            <a:r>
              <a:rPr lang="nl-NL" sz="3200" dirty="0" err="1"/>
              <a:t>developer</a:t>
            </a:r>
            <a:r>
              <a:rPr lang="nl-NL" sz="3200" dirty="0"/>
              <a:t> </a:t>
            </a:r>
            <a:r>
              <a:rPr lang="nl-NL" sz="3200" dirty="0" err="1"/>
              <a:t>quick</a:t>
            </a:r>
            <a:r>
              <a:rPr lang="nl-NL" sz="3200" dirty="0"/>
              <a:t>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managing </a:t>
            </a:r>
            <a:r>
              <a:rPr lang="nl-NL" sz="3200" dirty="0" err="1"/>
              <a:t>initial</a:t>
            </a:r>
            <a:r>
              <a:rPr lang="nl-NL" sz="3200" dirty="0"/>
              <a:t> test state </a:t>
            </a:r>
            <a:r>
              <a:rPr lang="nl-NL" sz="3200" dirty="0" err="1"/>
              <a:t>can</a:t>
            </a:r>
            <a:r>
              <a:rPr lang="nl-NL" sz="3200" dirty="0"/>
              <a:t> </a:t>
            </a:r>
            <a:r>
              <a:rPr lang="nl-NL" sz="3200" dirty="0" err="1"/>
              <a:t>be</a:t>
            </a:r>
            <a:r>
              <a:rPr lang="nl-NL" sz="3200" dirty="0"/>
              <a:t> complex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cucumber</a:t>
            </a:r>
            <a:r>
              <a:rPr lang="nl-NL" sz="3200" dirty="0"/>
              <a:t> </a:t>
            </a:r>
            <a:r>
              <a:rPr lang="nl-NL" sz="3200" dirty="0" err="1"/>
              <a:t>reports</a:t>
            </a:r>
            <a:r>
              <a:rPr lang="nl-NL" sz="3200" dirty="0"/>
              <a:t> </a:t>
            </a:r>
            <a:r>
              <a:rPr lang="nl-NL" sz="3200" dirty="0" err="1"/>
              <a:t>integration</a:t>
            </a:r>
            <a:r>
              <a:rPr lang="nl-NL" sz="3200" dirty="0"/>
              <a:t> </a:t>
            </a:r>
            <a:r>
              <a:rPr lang="nl-NL" sz="3200" dirty="0" err="1"/>
              <a:t>limited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it</a:t>
            </a:r>
            <a:r>
              <a:rPr lang="nl-NL" sz="3200" dirty="0"/>
              <a:t> does </a:t>
            </a:r>
            <a:r>
              <a:rPr lang="nl-NL" sz="3200" dirty="0" err="1"/>
              <a:t>not</a:t>
            </a:r>
            <a:r>
              <a:rPr lang="nl-NL" sz="3200" dirty="0"/>
              <a:t> </a:t>
            </a:r>
            <a:r>
              <a:rPr lang="nl-NL" sz="3200" dirty="0" err="1"/>
              <a:t>always</a:t>
            </a:r>
            <a:r>
              <a:rPr lang="nl-NL" sz="3200" dirty="0"/>
              <a:t> </a:t>
            </a:r>
            <a:r>
              <a:rPr lang="nl-NL" sz="3200" dirty="0" err="1"/>
              <a:t>work</a:t>
            </a:r>
            <a:r>
              <a:rPr lang="nl-NL" sz="3200" dirty="0"/>
              <a:t> as </a:t>
            </a:r>
            <a:r>
              <a:rPr lang="nl-NL" sz="3200" dirty="0" err="1"/>
              <a:t>expected</a:t>
            </a:r>
            <a:r>
              <a:rPr lang="nl-NL" sz="3200" dirty="0"/>
              <a:t> (as </a:t>
            </a:r>
            <a:r>
              <a:rPr lang="nl-NL" sz="3200" dirty="0" err="1"/>
              <a:t>example</a:t>
            </a:r>
            <a:r>
              <a:rPr lang="nl-NL" sz="3200" dirty="0"/>
              <a:t>: tags, </a:t>
            </a:r>
            <a:r>
              <a:rPr lang="nl-NL" sz="3200" dirty="0" err="1"/>
              <a:t>ignoring</a:t>
            </a:r>
            <a:r>
              <a:rPr lang="nl-NL" sz="3200" dirty="0"/>
              <a:t> features, ...) </a:t>
            </a:r>
            <a:endParaRPr lang="nl-NL" sz="3200" b="1" dirty="0"/>
          </a:p>
        </p:txBody>
      </p:sp>
    </p:spTree>
    <p:extLst>
      <p:ext uri="{BB962C8B-B14F-4D97-AF65-F5344CB8AC3E}">
        <p14:creationId xmlns:p14="http://schemas.microsoft.com/office/powerpoint/2010/main" val="1525572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C1386A62-B26C-9B41-BE33-BB20CF6D1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452" y="742950"/>
            <a:ext cx="8297096" cy="5537410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947452" y="1070401"/>
            <a:ext cx="82970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800" b="1" dirty="0"/>
              <a:t>Spring Cloud Contract</a:t>
            </a:r>
          </a:p>
        </p:txBody>
      </p:sp>
    </p:spTree>
    <p:extLst>
      <p:ext uri="{BB962C8B-B14F-4D97-AF65-F5344CB8AC3E}">
        <p14:creationId xmlns:p14="http://schemas.microsoft.com/office/powerpoint/2010/main" val="1568519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947452" y="1423555"/>
            <a:ext cx="82970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Spring Cloud Contract</a:t>
            </a:r>
          </a:p>
          <a:p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b="1" dirty="0"/>
              <a:t>Part of </a:t>
            </a:r>
            <a:r>
              <a:rPr lang="nl-NL" sz="3200" b="1" dirty="0" err="1"/>
              <a:t>umbrella</a:t>
            </a:r>
            <a:r>
              <a:rPr lang="nl-NL" sz="3200" b="1" dirty="0"/>
              <a:t> Spring Cloud project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b="1" dirty="0"/>
              <a:t>Focus on microservice </a:t>
            </a:r>
            <a:r>
              <a:rPr lang="nl-NL" sz="3200" b="1" dirty="0" err="1"/>
              <a:t>testability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b="1" dirty="0" err="1"/>
              <a:t>Automated</a:t>
            </a:r>
            <a:r>
              <a:rPr lang="nl-NL" sz="3200" b="1" dirty="0"/>
              <a:t> </a:t>
            </a:r>
            <a:r>
              <a:rPr lang="nl-NL" sz="3200" b="1" dirty="0" err="1"/>
              <a:t>generation</a:t>
            </a:r>
            <a:r>
              <a:rPr lang="nl-NL" sz="3200" b="1" dirty="0"/>
              <a:t> of </a:t>
            </a:r>
            <a:r>
              <a:rPr lang="nl-NL" sz="3200" b="1" dirty="0" err="1"/>
              <a:t>integration</a:t>
            </a:r>
            <a:r>
              <a:rPr lang="nl-NL" sz="3200" b="1" dirty="0"/>
              <a:t> tests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b="1" dirty="0" err="1"/>
              <a:t>Automated</a:t>
            </a:r>
            <a:r>
              <a:rPr lang="nl-NL" sz="3200" b="1" dirty="0"/>
              <a:t> </a:t>
            </a:r>
            <a:r>
              <a:rPr lang="nl-NL" sz="3200" b="1" dirty="0" err="1"/>
              <a:t>generation</a:t>
            </a:r>
            <a:r>
              <a:rPr lang="nl-NL" sz="3200" b="1" dirty="0"/>
              <a:t> of </a:t>
            </a:r>
            <a:r>
              <a:rPr lang="nl-NL" sz="3200" b="1" dirty="0" err="1"/>
              <a:t>stubs</a:t>
            </a:r>
            <a:r>
              <a:rPr lang="nl-NL" sz="3200" b="1" dirty="0"/>
              <a:t> </a:t>
            </a:r>
            <a:r>
              <a:rPr lang="nl-NL" sz="3200" b="1" dirty="0" err="1"/>
              <a:t>representing</a:t>
            </a:r>
            <a:r>
              <a:rPr lang="nl-NL" sz="3200" b="1" dirty="0"/>
              <a:t> </a:t>
            </a:r>
            <a:r>
              <a:rPr lang="nl-NL" sz="3200" b="1" dirty="0" err="1"/>
              <a:t>your</a:t>
            </a:r>
            <a:r>
              <a:rPr lang="nl-NL" sz="3200" b="1" dirty="0"/>
              <a:t> (micro)service </a:t>
            </a:r>
          </a:p>
        </p:txBody>
      </p:sp>
    </p:spTree>
    <p:extLst>
      <p:ext uri="{BB962C8B-B14F-4D97-AF65-F5344CB8AC3E}">
        <p14:creationId xmlns:p14="http://schemas.microsoft.com/office/powerpoint/2010/main" val="2283737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4CFB3487-23CD-2342-8C3F-4AB6E53680C4}"/>
              </a:ext>
            </a:extLst>
          </p:cNvPr>
          <p:cNvSpPr txBox="1"/>
          <p:nvPr/>
        </p:nvSpPr>
        <p:spPr>
          <a:xfrm>
            <a:off x="785446" y="2828835"/>
            <a:ext cx="10621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200" b="1" dirty="0">
                <a:solidFill>
                  <a:schemeClr val="bg1"/>
                </a:solidFill>
              </a:rPr>
              <a:t>CODING EXAMPLE</a:t>
            </a:r>
          </a:p>
        </p:txBody>
      </p:sp>
    </p:spTree>
    <p:extLst>
      <p:ext uri="{BB962C8B-B14F-4D97-AF65-F5344CB8AC3E}">
        <p14:creationId xmlns:p14="http://schemas.microsoft.com/office/powerpoint/2010/main" val="1928828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476250" y="109567"/>
            <a:ext cx="114681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Spring Cloud Contract</a:t>
            </a:r>
          </a:p>
          <a:p>
            <a:endParaRPr lang="nl-NL" sz="3200" b="1" dirty="0"/>
          </a:p>
          <a:p>
            <a:r>
              <a:rPr lang="nl-NL" sz="3200" b="1" dirty="0"/>
              <a:t>Pros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your</a:t>
            </a:r>
            <a:r>
              <a:rPr lang="nl-NL" sz="3200" dirty="0"/>
              <a:t> </a:t>
            </a:r>
            <a:r>
              <a:rPr lang="nl-NL" sz="3200" dirty="0" err="1"/>
              <a:t>customers</a:t>
            </a:r>
            <a:r>
              <a:rPr lang="nl-NL" sz="3200" dirty="0"/>
              <a:t>/</a:t>
            </a:r>
            <a:r>
              <a:rPr lang="nl-NL" sz="3200" dirty="0" err="1"/>
              <a:t>clients</a:t>
            </a:r>
            <a:r>
              <a:rPr lang="nl-NL" sz="3200" dirty="0"/>
              <a:t> </a:t>
            </a:r>
            <a:r>
              <a:rPr lang="nl-NL" sz="3200" dirty="0" err="1"/>
              <a:t>can</a:t>
            </a:r>
            <a:r>
              <a:rPr lang="nl-NL" sz="3200" dirty="0"/>
              <a:t> help </a:t>
            </a:r>
            <a:r>
              <a:rPr lang="nl-NL" sz="3200" dirty="0" err="1"/>
              <a:t>define</a:t>
            </a:r>
            <a:r>
              <a:rPr lang="nl-NL" sz="3200" dirty="0"/>
              <a:t> </a:t>
            </a:r>
            <a:r>
              <a:rPr lang="nl-NL" sz="3200" dirty="0" err="1"/>
              <a:t>the</a:t>
            </a:r>
            <a:r>
              <a:rPr lang="nl-NL" sz="3200" dirty="0"/>
              <a:t> </a:t>
            </a:r>
            <a:r>
              <a:rPr lang="nl-NL" sz="3200" dirty="0" err="1"/>
              <a:t>behavior</a:t>
            </a:r>
            <a:r>
              <a:rPr lang="nl-NL" sz="3200" dirty="0"/>
              <a:t> of </a:t>
            </a:r>
            <a:r>
              <a:rPr lang="nl-NL" sz="3200" dirty="0" err="1"/>
              <a:t>your</a:t>
            </a:r>
            <a:r>
              <a:rPr lang="nl-NL" sz="3200" dirty="0"/>
              <a:t> service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automatic </a:t>
            </a:r>
            <a:r>
              <a:rPr lang="nl-NL" sz="3200" dirty="0" err="1"/>
              <a:t>generation</a:t>
            </a:r>
            <a:r>
              <a:rPr lang="nl-NL" b="1" dirty="0"/>
              <a:t> </a:t>
            </a:r>
            <a:r>
              <a:rPr lang="nl-NL" sz="3200" dirty="0"/>
              <a:t>of REST API tests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automatic </a:t>
            </a:r>
            <a:r>
              <a:rPr lang="nl-NL" sz="3200" dirty="0" err="1"/>
              <a:t>stub</a:t>
            </a:r>
            <a:r>
              <a:rPr lang="nl-NL" sz="3200" dirty="0"/>
              <a:t> </a:t>
            </a:r>
            <a:r>
              <a:rPr lang="nl-NL" sz="3200" dirty="0" err="1"/>
              <a:t>generation</a:t>
            </a:r>
            <a:r>
              <a:rPr lang="nl-NL" sz="3200" dirty="0"/>
              <a:t> (</a:t>
            </a:r>
            <a:r>
              <a:rPr lang="nl-NL" sz="3200" dirty="0" err="1"/>
              <a:t>Wiremock</a:t>
            </a:r>
            <a:r>
              <a:rPr lang="nl-NL" sz="32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no more </a:t>
            </a:r>
            <a:r>
              <a:rPr lang="nl-NL" sz="3200" dirty="0" err="1"/>
              <a:t>refactoring</a:t>
            </a:r>
            <a:r>
              <a:rPr lang="nl-NL" sz="3200" dirty="0"/>
              <a:t> </a:t>
            </a:r>
            <a:r>
              <a:rPr lang="nl-NL" sz="3200" dirty="0" err="1"/>
              <a:t>required</a:t>
            </a:r>
            <a:r>
              <a:rPr lang="nl-NL" sz="3200" dirty="0"/>
              <a:t> of </a:t>
            </a:r>
            <a:r>
              <a:rPr lang="nl-NL" sz="3200" dirty="0" err="1"/>
              <a:t>your</a:t>
            </a:r>
            <a:r>
              <a:rPr lang="nl-NL" sz="3200" dirty="0"/>
              <a:t> </a:t>
            </a:r>
          </a:p>
          <a:p>
            <a:pPr lvl="1"/>
            <a:r>
              <a:rPr lang="nl-NL" sz="3200" dirty="0" err="1"/>
              <a:t>integration</a:t>
            </a:r>
            <a:r>
              <a:rPr lang="nl-NL" sz="3200" dirty="0"/>
              <a:t> tests </a:t>
            </a:r>
            <a:r>
              <a:rPr lang="nl-NL" sz="3200" dirty="0" err="1"/>
              <a:t>when</a:t>
            </a:r>
            <a:r>
              <a:rPr lang="nl-NL" sz="3200" dirty="0"/>
              <a:t> REST API changes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a </a:t>
            </a:r>
            <a:r>
              <a:rPr lang="nl-NL" sz="3200" dirty="0" err="1"/>
              <a:t>stub</a:t>
            </a:r>
            <a:r>
              <a:rPr lang="nl-NL" sz="3200" dirty="0"/>
              <a:t> runner </a:t>
            </a:r>
            <a:r>
              <a:rPr lang="nl-NL" sz="3200" dirty="0" err="1"/>
              <a:t>for</a:t>
            </a:r>
            <a:r>
              <a:rPr lang="nl-NL" sz="3200" dirty="0"/>
              <a:t> </a:t>
            </a:r>
            <a:r>
              <a:rPr lang="nl-NL" sz="3200" dirty="0" err="1"/>
              <a:t>mocking</a:t>
            </a:r>
            <a:r>
              <a:rPr lang="nl-NL" sz="3200" dirty="0"/>
              <a:t> </a:t>
            </a:r>
            <a:r>
              <a:rPr lang="nl-NL" sz="3200" dirty="0" err="1"/>
              <a:t>dependencies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support </a:t>
            </a:r>
            <a:r>
              <a:rPr lang="nl-NL" sz="3200" dirty="0" err="1"/>
              <a:t>for</a:t>
            </a:r>
            <a:r>
              <a:rPr lang="nl-NL" sz="3200" dirty="0"/>
              <a:t> messaging </a:t>
            </a:r>
            <a:r>
              <a:rPr lang="nl-NL" sz="3200" dirty="0" err="1"/>
              <a:t>APIs</a:t>
            </a:r>
            <a:r>
              <a:rPr lang="nl-NL" sz="3200" dirty="0"/>
              <a:t> as well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powerful</a:t>
            </a:r>
            <a:r>
              <a:rPr lang="nl-NL" sz="3200" dirty="0"/>
              <a:t> </a:t>
            </a:r>
            <a:r>
              <a:rPr lang="nl-NL" sz="3200" dirty="0" err="1"/>
              <a:t>coding</a:t>
            </a:r>
            <a:r>
              <a:rPr lang="nl-NL" sz="3200" dirty="0"/>
              <a:t> options in contract</a:t>
            </a:r>
            <a:endParaRPr lang="nl-NL" sz="3200" b="1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5F2437B0-2297-B64A-9677-A3A864136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174" y="2709624"/>
            <a:ext cx="2955925" cy="221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23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447675" y="614392"/>
            <a:ext cx="114681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Spring Cloud Contract</a:t>
            </a:r>
          </a:p>
          <a:p>
            <a:endParaRPr lang="nl-NL" sz="3200" b="1" dirty="0"/>
          </a:p>
          <a:p>
            <a:r>
              <a:rPr lang="nl-NL" sz="3200" b="1" dirty="0" err="1"/>
              <a:t>Cons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all</a:t>
            </a:r>
            <a:r>
              <a:rPr lang="nl-NL" sz="3200" dirty="0"/>
              <a:t> </a:t>
            </a:r>
            <a:r>
              <a:rPr lang="nl-NL" sz="3200" dirty="0" err="1"/>
              <a:t>mocking</a:t>
            </a:r>
            <a:r>
              <a:rPr lang="nl-NL" sz="3200" dirty="0"/>
              <a:t> in </a:t>
            </a:r>
            <a:r>
              <a:rPr lang="nl-NL" sz="3200" dirty="0" err="1"/>
              <a:t>one</a:t>
            </a:r>
            <a:r>
              <a:rPr lang="nl-NL" sz="3200" dirty="0"/>
              <a:t> </a:t>
            </a:r>
            <a:r>
              <a:rPr lang="nl-NL" sz="3200" dirty="0" err="1"/>
              <a:t>place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you</a:t>
            </a:r>
            <a:r>
              <a:rPr lang="nl-NL" sz="3200" dirty="0"/>
              <a:t> </a:t>
            </a:r>
            <a:r>
              <a:rPr lang="nl-NL" sz="3200" dirty="0" err="1"/>
              <a:t>may</a:t>
            </a:r>
            <a:r>
              <a:rPr lang="nl-NL" sz="3200" dirty="0"/>
              <a:t> </a:t>
            </a:r>
            <a:r>
              <a:rPr lang="nl-NL" sz="3200" dirty="0" err="1"/>
              <a:t>need</a:t>
            </a:r>
            <a:r>
              <a:rPr lang="nl-NL" sz="3200" dirty="0"/>
              <a:t> multiple base test class </a:t>
            </a:r>
            <a:r>
              <a:rPr lang="nl-NL" sz="3200" dirty="0" err="1"/>
              <a:t>implementations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only</a:t>
            </a:r>
            <a:r>
              <a:rPr lang="nl-NL" sz="3200" dirty="0"/>
              <a:t> </a:t>
            </a:r>
            <a:r>
              <a:rPr lang="nl-NL" sz="3200" dirty="0" err="1"/>
              <a:t>one</a:t>
            </a:r>
            <a:r>
              <a:rPr lang="nl-NL" sz="3200" dirty="0"/>
              <a:t> test mode </a:t>
            </a:r>
            <a:r>
              <a:rPr lang="nl-NL" sz="3200" dirty="0" err="1"/>
              <a:t>supported</a:t>
            </a:r>
            <a:r>
              <a:rPr lang="nl-NL" sz="3200" dirty="0"/>
              <a:t> per project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compatibility</a:t>
            </a:r>
            <a:r>
              <a:rPr lang="nl-NL" sz="3200" dirty="0"/>
              <a:t> issues </a:t>
            </a:r>
            <a:r>
              <a:rPr lang="nl-NL" sz="3200" dirty="0" err="1"/>
              <a:t>with</a:t>
            </a:r>
            <a:r>
              <a:rPr lang="nl-NL" sz="3200" dirty="0"/>
              <a:t> rest-</a:t>
            </a:r>
            <a:r>
              <a:rPr lang="nl-NL" sz="3200" dirty="0" err="1"/>
              <a:t>assured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versioning</a:t>
            </a:r>
            <a:r>
              <a:rPr lang="nl-NL" sz="3200" dirty="0"/>
              <a:t> issues </a:t>
            </a:r>
            <a:r>
              <a:rPr lang="nl-NL" sz="3200" dirty="0" err="1"/>
              <a:t>with</a:t>
            </a:r>
            <a:r>
              <a:rPr lang="nl-NL" sz="3200" dirty="0"/>
              <a:t> </a:t>
            </a:r>
            <a:r>
              <a:rPr lang="nl-NL" sz="3200" dirty="0" err="1"/>
              <a:t>dependencies</a:t>
            </a:r>
            <a:r>
              <a:rPr lang="nl-NL" sz="3200" dirty="0"/>
              <a:t> in </a:t>
            </a:r>
            <a:r>
              <a:rPr lang="nl-NL" sz="3200" dirty="0" err="1"/>
              <a:t>the</a:t>
            </a:r>
            <a:r>
              <a:rPr lang="nl-NL" sz="3200" dirty="0"/>
              <a:t> Spring BOM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a </a:t>
            </a:r>
            <a:r>
              <a:rPr lang="nl-NL" sz="3200" dirty="0" err="1"/>
              <a:t>buy</a:t>
            </a:r>
            <a:r>
              <a:rPr lang="nl-NL" sz="3200" dirty="0"/>
              <a:t>-in </a:t>
            </a:r>
            <a:r>
              <a:rPr lang="nl-NL" sz="3200" dirty="0" err="1"/>
              <a:t>into</a:t>
            </a:r>
            <a:r>
              <a:rPr lang="nl-NL" sz="3200" dirty="0"/>
              <a:t> Spring</a:t>
            </a:r>
            <a:endParaRPr lang="nl-NL" sz="3200" b="1" dirty="0"/>
          </a:p>
        </p:txBody>
      </p:sp>
    </p:spTree>
    <p:extLst>
      <p:ext uri="{BB962C8B-B14F-4D97-AF65-F5344CB8AC3E}">
        <p14:creationId xmlns:p14="http://schemas.microsoft.com/office/powerpoint/2010/main" val="3722868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CF1561A2-376E-1D4A-94CB-4C622B45F3F6}"/>
              </a:ext>
            </a:extLst>
          </p:cNvPr>
          <p:cNvSpPr/>
          <p:nvPr/>
        </p:nvSpPr>
        <p:spPr>
          <a:xfrm>
            <a:off x="484907" y="2797617"/>
            <a:ext cx="108896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4800" b="1" dirty="0" err="1"/>
              <a:t>Questions</a:t>
            </a:r>
            <a:r>
              <a:rPr lang="nl-NL" sz="4800" b="1" dirty="0"/>
              <a:t>?</a:t>
            </a:r>
          </a:p>
          <a:p>
            <a:endParaRPr lang="nl-NL" sz="4800" dirty="0"/>
          </a:p>
        </p:txBody>
      </p:sp>
    </p:spTree>
    <p:extLst>
      <p:ext uri="{BB962C8B-B14F-4D97-AF65-F5344CB8AC3E}">
        <p14:creationId xmlns:p14="http://schemas.microsoft.com/office/powerpoint/2010/main" val="604298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CF1561A2-376E-1D4A-94CB-4C622B45F3F6}"/>
              </a:ext>
            </a:extLst>
          </p:cNvPr>
          <p:cNvSpPr/>
          <p:nvPr/>
        </p:nvSpPr>
        <p:spPr>
          <a:xfrm>
            <a:off x="471488" y="1177855"/>
            <a:ext cx="11249024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4800" b="1" dirty="0" err="1"/>
              <a:t>Useful</a:t>
            </a:r>
            <a:r>
              <a:rPr lang="nl-NL" sz="4800" b="1" dirty="0"/>
              <a:t> links:</a:t>
            </a:r>
          </a:p>
          <a:p>
            <a:endParaRPr lang="nl-NL" sz="2000" dirty="0">
              <a:hlinkClick r:id="rId3"/>
            </a:endParaRPr>
          </a:p>
          <a:p>
            <a:r>
              <a:rPr lang="nl-NL" sz="2000" dirty="0">
                <a:hlinkClick r:id="rId3"/>
              </a:rPr>
              <a:t>https://p-bitbucket.nl.eu.abnamro.com:7999/projects/COESD/repos/devcon2019</a:t>
            </a:r>
            <a:endParaRPr lang="nl-NL" sz="2000" dirty="0"/>
          </a:p>
          <a:p>
            <a:endParaRPr lang="nl-NL" sz="2000" b="1" dirty="0"/>
          </a:p>
          <a:p>
            <a:r>
              <a:rPr lang="nl-NL" sz="2000" dirty="0">
                <a:hlinkClick r:id="rId4"/>
              </a:rPr>
              <a:t>https://p-bitbucket.nl.eu.abnamro.com:7999/projects/COESD/repos/test-examples-jee</a:t>
            </a:r>
            <a:endParaRPr lang="nl-NL" sz="2000" dirty="0"/>
          </a:p>
          <a:p>
            <a:r>
              <a:rPr lang="nl-NL" sz="2000" dirty="0">
                <a:hlinkClick r:id="rId5"/>
              </a:rPr>
              <a:t>https://p-bitbucket.nl.eu.abnamro.com:7999/projects/COESD/repos/test-examples-springboot</a:t>
            </a:r>
            <a:endParaRPr lang="nl-NL" sz="2000" dirty="0"/>
          </a:p>
          <a:p>
            <a:r>
              <a:rPr lang="nl-NL" sz="2000" dirty="0">
                <a:hlinkClick r:id="rId6"/>
              </a:rPr>
              <a:t>https://p-bitbucket.nl.eu.abnamro.com:7999/projects/COESD/repos/test-examples-resteasy</a:t>
            </a:r>
            <a:endParaRPr lang="nl-NL" sz="2000" dirty="0"/>
          </a:p>
          <a:p>
            <a:r>
              <a:rPr lang="nl-NL" sz="2000" dirty="0">
                <a:hlinkClick r:id="rId7"/>
              </a:rPr>
              <a:t>https://p-bitbucket.nl.eu.abnamro.com:7999/projects/COESD/repos/test-example-springboot-webflux</a:t>
            </a:r>
            <a:endParaRPr lang="nl-NL" sz="2000" dirty="0"/>
          </a:p>
          <a:p>
            <a:endParaRPr lang="nl-NL" sz="2000" b="1" dirty="0"/>
          </a:p>
          <a:p>
            <a:r>
              <a:rPr lang="nl-NL" sz="2000" dirty="0">
                <a:hlinkClick r:id="rId8"/>
              </a:rPr>
              <a:t>https://p-bitbucket.nl.eu.abnamro.com:7999/projects/COESD/repos/qcon-refactoring</a:t>
            </a:r>
            <a:endParaRPr lang="nl-NL" sz="2000" dirty="0"/>
          </a:p>
          <a:p>
            <a:r>
              <a:rPr lang="nl-NL" sz="2000" dirty="0">
                <a:hlinkClick r:id="rId8"/>
              </a:rPr>
              <a:t>https://p-bitbucket.nl.eu.abnamro.com:7999/projects/COESD/repos/qcon-solid</a:t>
            </a:r>
            <a:endParaRPr lang="nl-NL" sz="2000" b="1" dirty="0"/>
          </a:p>
          <a:p>
            <a:endParaRPr lang="nl-NL" sz="2000" b="1" dirty="0"/>
          </a:p>
        </p:txBody>
      </p:sp>
    </p:spTree>
    <p:extLst>
      <p:ext uri="{BB962C8B-B14F-4D97-AF65-F5344CB8AC3E}">
        <p14:creationId xmlns:p14="http://schemas.microsoft.com/office/powerpoint/2010/main" val="498721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4D0CDB8F-A54E-7F4B-A282-2AFFF48EA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12192000" cy="5715000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41F80E76-C6FB-0F49-9F02-A7FF83693F16}"/>
              </a:ext>
            </a:extLst>
          </p:cNvPr>
          <p:cNvSpPr txBox="1"/>
          <p:nvPr/>
        </p:nvSpPr>
        <p:spPr>
          <a:xfrm>
            <a:off x="573932" y="371475"/>
            <a:ext cx="1085606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dirty="0"/>
              <a:t>GOAL:</a:t>
            </a:r>
          </a:p>
          <a:p>
            <a:endParaRPr lang="nl-NL" sz="4800" dirty="0"/>
          </a:p>
          <a:p>
            <a:r>
              <a:rPr lang="nl-NL" sz="4800" dirty="0" err="1"/>
              <a:t>Demonstrating</a:t>
            </a:r>
            <a:r>
              <a:rPr lang="nl-NL" sz="4800" dirty="0"/>
              <a:t> </a:t>
            </a:r>
            <a:r>
              <a:rPr lang="nl-NL" sz="4800" dirty="0" err="1"/>
              <a:t>how</a:t>
            </a:r>
            <a:r>
              <a:rPr lang="nl-NL" sz="4800" dirty="0"/>
              <a:t> easy </a:t>
            </a:r>
            <a:r>
              <a:rPr lang="nl-NL" sz="4800" dirty="0" err="1"/>
              <a:t>it</a:t>
            </a:r>
            <a:r>
              <a:rPr lang="nl-NL" sz="4800" dirty="0"/>
              <a:t> </a:t>
            </a:r>
            <a:r>
              <a:rPr lang="nl-NL" sz="4800" dirty="0" err="1"/>
              <a:t>can</a:t>
            </a:r>
            <a:r>
              <a:rPr lang="nl-NL" sz="4800" dirty="0"/>
              <a:t> </a:t>
            </a:r>
            <a:r>
              <a:rPr lang="nl-NL" sz="4800" dirty="0" err="1"/>
              <a:t>be</a:t>
            </a:r>
            <a:r>
              <a:rPr lang="nl-NL" sz="4800" dirty="0"/>
              <a:t> </a:t>
            </a:r>
            <a:r>
              <a:rPr lang="nl-NL" sz="4800" dirty="0" err="1"/>
              <a:t>to</a:t>
            </a:r>
            <a:r>
              <a:rPr lang="nl-NL" sz="4800" dirty="0"/>
              <a:t> get </a:t>
            </a:r>
            <a:r>
              <a:rPr lang="nl-NL" sz="4800" dirty="0" err="1"/>
              <a:t>your</a:t>
            </a:r>
            <a:r>
              <a:rPr lang="nl-NL" sz="4800" dirty="0"/>
              <a:t> REST API </a:t>
            </a:r>
            <a:r>
              <a:rPr lang="nl-NL" sz="4800" dirty="0" err="1"/>
              <a:t>covered</a:t>
            </a:r>
            <a:r>
              <a:rPr lang="nl-NL" sz="4800" dirty="0"/>
              <a:t>. </a:t>
            </a:r>
            <a:r>
              <a:rPr lang="nl-NL" sz="4800" dirty="0" err="1"/>
              <a:t>From</a:t>
            </a:r>
            <a:r>
              <a:rPr lang="nl-NL" sz="4800" dirty="0"/>
              <a:t> </a:t>
            </a:r>
            <a:r>
              <a:rPr lang="nl-NL" sz="4800" dirty="0" err="1"/>
              <a:t>writing</a:t>
            </a:r>
            <a:r>
              <a:rPr lang="nl-NL" sz="4800" dirty="0"/>
              <a:t> </a:t>
            </a:r>
            <a:r>
              <a:rPr lang="nl-NL" sz="4800" dirty="0" err="1"/>
              <a:t>your</a:t>
            </a:r>
            <a:r>
              <a:rPr lang="nl-NL" sz="4800" dirty="0"/>
              <a:t> </a:t>
            </a:r>
            <a:r>
              <a:rPr lang="nl-NL" sz="4800" dirty="0" err="1"/>
              <a:t>own</a:t>
            </a:r>
            <a:r>
              <a:rPr lang="nl-NL" sz="4800" dirty="0"/>
              <a:t> </a:t>
            </a:r>
            <a:r>
              <a:rPr lang="nl-NL" sz="4800" dirty="0" err="1"/>
              <a:t>integration</a:t>
            </a:r>
            <a:r>
              <a:rPr lang="nl-NL" sz="4800" dirty="0"/>
              <a:t> tests </a:t>
            </a:r>
            <a:r>
              <a:rPr lang="nl-NL" sz="4800" dirty="0" err="1"/>
              <a:t>to</a:t>
            </a:r>
            <a:r>
              <a:rPr lang="nl-NL" sz="4800" dirty="0"/>
              <a:t>…</a:t>
            </a:r>
          </a:p>
          <a:p>
            <a:endParaRPr lang="nl-NL" sz="4800" dirty="0"/>
          </a:p>
          <a:p>
            <a:r>
              <a:rPr lang="nl-NL" sz="4800" dirty="0"/>
              <a:t>… </a:t>
            </a:r>
            <a:r>
              <a:rPr lang="nl-NL" sz="4800" i="1" u="sng" dirty="0"/>
              <a:t>automatic </a:t>
            </a:r>
            <a:r>
              <a:rPr lang="nl-NL" sz="4800" i="1" u="sng" dirty="0" err="1"/>
              <a:t>integration</a:t>
            </a:r>
            <a:r>
              <a:rPr lang="nl-NL" sz="4800" i="1" u="sng" dirty="0"/>
              <a:t> test </a:t>
            </a:r>
            <a:r>
              <a:rPr lang="nl-NL" sz="4800" i="1" u="sng" dirty="0" err="1"/>
              <a:t>genera</a:t>
            </a:r>
            <a:r>
              <a:rPr lang="nl-NL" sz="4800" i="1" u="sng" dirty="0" err="1">
                <a:solidFill>
                  <a:schemeClr val="bg1"/>
                </a:solidFill>
              </a:rPr>
              <a:t>tion</a:t>
            </a:r>
            <a:r>
              <a:rPr lang="nl-NL" sz="4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83129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38D5973-B689-784E-B7D0-8518FF8E9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035" y="955964"/>
            <a:ext cx="5411929" cy="259772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01559EC-59FD-4743-8D39-E5E3122BCF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9" y="4042061"/>
            <a:ext cx="3657601" cy="205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9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8310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3A2E0F22-4E6A-A647-AD60-096C51BC1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650" y="1352550"/>
            <a:ext cx="73787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68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7579F706-A700-044B-BDAA-B680929B056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712" y="-81280"/>
            <a:ext cx="12354802" cy="6939280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176337" y="3135421"/>
            <a:ext cx="9839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800" b="1" dirty="0"/>
              <a:t>Jersey Test Framework</a:t>
            </a:r>
          </a:p>
        </p:txBody>
      </p:sp>
    </p:spTree>
    <p:extLst>
      <p:ext uri="{BB962C8B-B14F-4D97-AF65-F5344CB8AC3E}">
        <p14:creationId xmlns:p14="http://schemas.microsoft.com/office/powerpoint/2010/main" val="1627880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266825" y="1166842"/>
            <a:ext cx="983932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Jersey Test Framework</a:t>
            </a:r>
          </a:p>
          <a:p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Developed</a:t>
            </a:r>
            <a:r>
              <a:rPr lang="nl-NL" sz="3200" dirty="0"/>
              <a:t> </a:t>
            </a:r>
            <a:r>
              <a:rPr lang="nl-NL" sz="3200" dirty="0" err="1"/>
              <a:t>by</a:t>
            </a:r>
            <a:r>
              <a:rPr lang="nl-NL" sz="3200" dirty="0"/>
              <a:t> Jersey </a:t>
            </a:r>
            <a:r>
              <a:rPr lang="nl-NL" sz="3200" dirty="0" err="1"/>
              <a:t>originally</a:t>
            </a:r>
            <a:r>
              <a:rPr lang="nl-NL" sz="3200" dirty="0"/>
              <a:t> as </a:t>
            </a:r>
            <a:r>
              <a:rPr lang="nl-NL" sz="3200" dirty="0" err="1"/>
              <a:t>internal</a:t>
            </a:r>
            <a:r>
              <a:rPr lang="nl-NL" sz="3200" dirty="0"/>
              <a:t> test tool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support </a:t>
            </a:r>
            <a:r>
              <a:rPr lang="nl-NL" sz="3200" dirty="0" err="1"/>
              <a:t>for</a:t>
            </a:r>
            <a:r>
              <a:rPr lang="nl-NL" sz="3200" dirty="0"/>
              <a:t> multiple (</a:t>
            </a:r>
            <a:r>
              <a:rPr lang="nl-NL" sz="3200" dirty="0" err="1"/>
              <a:t>embedded</a:t>
            </a:r>
            <a:r>
              <a:rPr lang="nl-NL" sz="3200" dirty="0"/>
              <a:t>) containers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able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run </a:t>
            </a:r>
            <a:r>
              <a:rPr lang="nl-NL" sz="3200" dirty="0" err="1"/>
              <a:t>against</a:t>
            </a:r>
            <a:r>
              <a:rPr lang="nl-NL" sz="3200" dirty="0"/>
              <a:t> </a:t>
            </a:r>
            <a:r>
              <a:rPr lang="nl-NL" sz="3200" dirty="0" err="1"/>
              <a:t>any</a:t>
            </a:r>
            <a:r>
              <a:rPr lang="nl-NL" sz="3200" dirty="0"/>
              <a:t> </a:t>
            </a:r>
            <a:r>
              <a:rPr lang="nl-NL" sz="3200" dirty="0" err="1"/>
              <a:t>external</a:t>
            </a:r>
            <a:r>
              <a:rPr lang="nl-NL" sz="3200" dirty="0"/>
              <a:t> container</a:t>
            </a:r>
          </a:p>
          <a:p>
            <a:endParaRPr lang="nl-NL" sz="3200" b="1" dirty="0"/>
          </a:p>
        </p:txBody>
      </p:sp>
    </p:spTree>
    <p:extLst>
      <p:ext uri="{BB962C8B-B14F-4D97-AF65-F5344CB8AC3E}">
        <p14:creationId xmlns:p14="http://schemas.microsoft.com/office/powerpoint/2010/main" val="4108190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F4BE55E7-4A8D-5F40-A634-C0B05FA4B965}"/>
              </a:ext>
            </a:extLst>
          </p:cNvPr>
          <p:cNvSpPr txBox="1"/>
          <p:nvPr/>
        </p:nvSpPr>
        <p:spPr>
          <a:xfrm>
            <a:off x="785446" y="2828835"/>
            <a:ext cx="10621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200" b="1" dirty="0">
                <a:solidFill>
                  <a:schemeClr val="bg1"/>
                </a:solidFill>
              </a:rPr>
              <a:t>CODING EXAMPLE</a:t>
            </a:r>
          </a:p>
        </p:txBody>
      </p:sp>
    </p:spTree>
    <p:extLst>
      <p:ext uri="{BB962C8B-B14F-4D97-AF65-F5344CB8AC3E}">
        <p14:creationId xmlns:p14="http://schemas.microsoft.com/office/powerpoint/2010/main" val="62634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256665" y="465802"/>
            <a:ext cx="9839325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Jersey Test</a:t>
            </a:r>
          </a:p>
          <a:p>
            <a:endParaRPr lang="nl-NL" sz="3200" b="1" dirty="0"/>
          </a:p>
          <a:p>
            <a:r>
              <a:rPr lang="nl-NL" sz="3200" b="1" dirty="0"/>
              <a:t>Pros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very</a:t>
            </a:r>
            <a:r>
              <a:rPr lang="nl-NL" sz="3200" dirty="0"/>
              <a:t> </a:t>
            </a:r>
            <a:r>
              <a:rPr lang="nl-NL" sz="3200" dirty="0" err="1"/>
              <a:t>fast</a:t>
            </a:r>
            <a:r>
              <a:rPr lang="nl-NL" sz="3200" dirty="0"/>
              <a:t> </a:t>
            </a:r>
            <a:r>
              <a:rPr lang="nl-NL" sz="3200" dirty="0" err="1"/>
              <a:t>execution</a:t>
            </a:r>
            <a:r>
              <a:rPr lang="nl-NL" sz="3200" dirty="0"/>
              <a:t> </a:t>
            </a:r>
            <a:r>
              <a:rPr lang="nl-NL" sz="3200" dirty="0" err="1"/>
              <a:t>times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simple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program</a:t>
            </a:r>
          </a:p>
          <a:p>
            <a:endParaRPr lang="nl-NL" sz="3200" b="1" dirty="0"/>
          </a:p>
          <a:p>
            <a:r>
              <a:rPr lang="nl-NL" sz="3200" b="1" dirty="0" err="1"/>
              <a:t>Cons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based</a:t>
            </a:r>
            <a:r>
              <a:rPr lang="nl-NL" sz="3200" dirty="0"/>
              <a:t> on Junit4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you</a:t>
            </a:r>
            <a:r>
              <a:rPr lang="nl-NL" sz="3200" dirty="0"/>
              <a:t> </a:t>
            </a:r>
            <a:r>
              <a:rPr lang="nl-NL" sz="3200" dirty="0" err="1"/>
              <a:t>need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</a:t>
            </a:r>
            <a:r>
              <a:rPr lang="nl-NL" sz="3200" dirty="0" err="1"/>
              <a:t>extend</a:t>
            </a:r>
            <a:r>
              <a:rPr lang="nl-NL" sz="3200" dirty="0"/>
              <a:t> </a:t>
            </a:r>
            <a:r>
              <a:rPr lang="nl-NL" sz="3200" dirty="0" err="1"/>
              <a:t>JerseyTest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no full CDI support (at </a:t>
            </a:r>
            <a:r>
              <a:rPr lang="nl-NL" sz="3200" dirty="0" err="1"/>
              <a:t>least</a:t>
            </a:r>
            <a:r>
              <a:rPr lang="nl-NL" sz="3200" dirty="0"/>
              <a:t> </a:t>
            </a:r>
            <a:r>
              <a:rPr lang="nl-NL" sz="3200" dirty="0" err="1"/>
              <a:t>not</a:t>
            </a:r>
            <a:r>
              <a:rPr lang="nl-NL" sz="3200" dirty="0"/>
              <a:t> without a </a:t>
            </a:r>
            <a:r>
              <a:rPr lang="nl-NL" sz="3200" dirty="0" err="1"/>
              <a:t>fight</a:t>
            </a:r>
            <a:r>
              <a:rPr lang="nl-NL" sz="32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not</a:t>
            </a:r>
            <a:r>
              <a:rPr lang="nl-NL" sz="3200" dirty="0"/>
              <a:t> a </a:t>
            </a:r>
            <a:r>
              <a:rPr lang="nl-NL" sz="3200" dirty="0" err="1"/>
              <a:t>production</a:t>
            </a:r>
            <a:r>
              <a:rPr lang="nl-NL" sz="3200" dirty="0"/>
              <a:t> like </a:t>
            </a:r>
            <a:r>
              <a:rPr lang="nl-NL" sz="3200" dirty="0" err="1"/>
              <a:t>application</a:t>
            </a:r>
            <a:r>
              <a:rPr lang="nl-NL" sz="3200" dirty="0"/>
              <a:t> container</a:t>
            </a:r>
          </a:p>
        </p:txBody>
      </p:sp>
    </p:spTree>
    <p:extLst>
      <p:ext uri="{BB962C8B-B14F-4D97-AF65-F5344CB8AC3E}">
        <p14:creationId xmlns:p14="http://schemas.microsoft.com/office/powerpoint/2010/main" val="983818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B299741-876D-1547-9970-539BA31FD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480" y="0"/>
            <a:ext cx="6873989" cy="687398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973511" y="2262723"/>
            <a:ext cx="10067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800" b="1" dirty="0" err="1"/>
              <a:t>RestEasy</a:t>
            </a:r>
            <a:endParaRPr lang="nl-NL" sz="4800" b="1" dirty="0"/>
          </a:p>
        </p:txBody>
      </p:sp>
    </p:spTree>
    <p:extLst>
      <p:ext uri="{BB962C8B-B14F-4D97-AF65-F5344CB8AC3E}">
        <p14:creationId xmlns:p14="http://schemas.microsoft.com/office/powerpoint/2010/main" val="102509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6056</TotalTime>
  <Words>695</Words>
  <Application>Microsoft Macintosh PowerPoint</Application>
  <PresentationFormat>Breedbeeld</PresentationFormat>
  <Paragraphs>146</Paragraphs>
  <Slides>31</Slides>
  <Notes>4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>ABN AMRO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Janssen</dc:creator>
  <cp:lastModifiedBy>Roger Janssen</cp:lastModifiedBy>
  <cp:revision>82</cp:revision>
  <dcterms:created xsi:type="dcterms:W3CDTF">2018-10-16T08:16:42Z</dcterms:created>
  <dcterms:modified xsi:type="dcterms:W3CDTF">2019-10-21T09:44:22Z</dcterms:modified>
</cp:coreProperties>
</file>